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21"/>
  </p:notesMasterIdLst>
  <p:sldIdLst>
    <p:sldId id="256" r:id="rId5"/>
    <p:sldId id="301" r:id="rId6"/>
    <p:sldId id="294" r:id="rId7"/>
    <p:sldId id="304" r:id="rId8"/>
    <p:sldId id="295" r:id="rId9"/>
    <p:sldId id="305" r:id="rId10"/>
    <p:sldId id="296" r:id="rId11"/>
    <p:sldId id="309" r:id="rId12"/>
    <p:sldId id="297" r:id="rId13"/>
    <p:sldId id="308" r:id="rId14"/>
    <p:sldId id="298" r:id="rId15"/>
    <p:sldId id="307" r:id="rId16"/>
    <p:sldId id="299" r:id="rId17"/>
    <p:sldId id="306" r:id="rId18"/>
    <p:sldId id="318" r:id="rId19"/>
    <p:sldId id="293" r:id="rId2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Roboto Slab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62">
          <p15:clr>
            <a:srgbClr val="000000"/>
          </p15:clr>
        </p15:guide>
        <p15:guide id="2" pos="503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F00"/>
    <a:srgbClr val="F15366"/>
    <a:srgbClr val="FB7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36AD0-C66A-489A-87B5-88B6F7BDE575}" v="3" dt="2020-06-20T07:29:33.939"/>
    <p1510:client id="{7F5B8F35-475F-E038-1453-40766C404AED}" v="2" dt="2020-06-19T08:26:15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2362"/>
        <p:guide pos="50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9E3DB-72B6-4AFF-9498-8771D2294D35}" type="doc">
      <dgm:prSet loTypeId="urn:microsoft.com/office/officeart/2005/8/layout/chart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E"/>
        </a:p>
      </dgm:t>
    </dgm:pt>
    <dgm:pt modelId="{FB9A8738-17DA-4AD4-9D6D-04CE222CEDDD}">
      <dgm:prSet phldrT="[Text]"/>
      <dgm:spPr/>
      <dgm:t>
        <a:bodyPr/>
        <a:lstStyle/>
        <a:p>
          <a:r>
            <a:rPr lang="en-IE" b="1" dirty="0"/>
            <a:t>Communication</a:t>
          </a:r>
        </a:p>
      </dgm:t>
    </dgm:pt>
    <dgm:pt modelId="{F4CAAE93-AAF7-4BE1-925D-D3A23C0DBF19}" type="parTrans" cxnId="{6A035F97-B99B-40E2-983E-608164169369}">
      <dgm:prSet/>
      <dgm:spPr/>
      <dgm:t>
        <a:bodyPr/>
        <a:lstStyle/>
        <a:p>
          <a:endParaRPr lang="en-IE"/>
        </a:p>
      </dgm:t>
    </dgm:pt>
    <dgm:pt modelId="{DAC5D693-3F5C-46BD-A032-3EF3A9546897}" type="sibTrans" cxnId="{6A035F97-B99B-40E2-983E-608164169369}">
      <dgm:prSet/>
      <dgm:spPr/>
      <dgm:t>
        <a:bodyPr/>
        <a:lstStyle/>
        <a:p>
          <a:endParaRPr lang="en-IE"/>
        </a:p>
      </dgm:t>
    </dgm:pt>
    <dgm:pt modelId="{8D6924A5-74A3-463E-B3D9-4F8460DB73DD}">
      <dgm:prSet phldrT="[Text]"/>
      <dgm:spPr/>
      <dgm:t>
        <a:bodyPr/>
        <a:lstStyle/>
        <a:p>
          <a:r>
            <a:rPr lang="en-IE" b="1" dirty="0"/>
            <a:t>Collaboration</a:t>
          </a:r>
        </a:p>
      </dgm:t>
    </dgm:pt>
    <dgm:pt modelId="{1523872F-FC1D-49A5-96AB-F1CCDA262237}" type="parTrans" cxnId="{761C07B1-7D70-4F36-B1D6-F20647C0F936}">
      <dgm:prSet/>
      <dgm:spPr/>
      <dgm:t>
        <a:bodyPr/>
        <a:lstStyle/>
        <a:p>
          <a:endParaRPr lang="en-IE"/>
        </a:p>
      </dgm:t>
    </dgm:pt>
    <dgm:pt modelId="{D3AF4E74-8442-432B-BBE1-F32FAC151562}" type="sibTrans" cxnId="{761C07B1-7D70-4F36-B1D6-F20647C0F936}">
      <dgm:prSet/>
      <dgm:spPr/>
      <dgm:t>
        <a:bodyPr/>
        <a:lstStyle/>
        <a:p>
          <a:endParaRPr lang="en-IE"/>
        </a:p>
      </dgm:t>
    </dgm:pt>
    <dgm:pt modelId="{FE8B71C1-5221-425B-B926-FEAF4B457772}">
      <dgm:prSet phldrT="[Text]"/>
      <dgm:spPr/>
      <dgm:t>
        <a:bodyPr/>
        <a:lstStyle/>
        <a:p>
          <a:r>
            <a:rPr lang="en-IE" b="1" dirty="0"/>
            <a:t>Acquisition</a:t>
          </a:r>
        </a:p>
      </dgm:t>
    </dgm:pt>
    <dgm:pt modelId="{7E695797-355D-4509-902C-E15757644344}" type="parTrans" cxnId="{606C208E-B027-4B3C-B5E4-98C8FDFD1F3B}">
      <dgm:prSet/>
      <dgm:spPr/>
      <dgm:t>
        <a:bodyPr/>
        <a:lstStyle/>
        <a:p>
          <a:endParaRPr lang="en-IE"/>
        </a:p>
      </dgm:t>
    </dgm:pt>
    <dgm:pt modelId="{BE8029D6-836A-4AFF-9333-7E75CE58C159}" type="sibTrans" cxnId="{606C208E-B027-4B3C-B5E4-98C8FDFD1F3B}">
      <dgm:prSet/>
      <dgm:spPr/>
      <dgm:t>
        <a:bodyPr/>
        <a:lstStyle/>
        <a:p>
          <a:endParaRPr lang="en-IE"/>
        </a:p>
      </dgm:t>
    </dgm:pt>
    <dgm:pt modelId="{6690B614-8829-43AE-828D-E866CE5C395A}">
      <dgm:prSet phldrT="[Text]"/>
      <dgm:spPr/>
      <dgm:t>
        <a:bodyPr/>
        <a:lstStyle/>
        <a:p>
          <a:r>
            <a:rPr lang="en-IE" b="1" dirty="0"/>
            <a:t>Student Feedback</a:t>
          </a:r>
        </a:p>
      </dgm:t>
    </dgm:pt>
    <dgm:pt modelId="{18060243-CB26-43CC-A7DA-52488621E7CF}" type="parTrans" cxnId="{E72642C1-D0A2-4F41-AF7D-5364D9E3CEC2}">
      <dgm:prSet/>
      <dgm:spPr/>
      <dgm:t>
        <a:bodyPr/>
        <a:lstStyle/>
        <a:p>
          <a:endParaRPr lang="en-IE"/>
        </a:p>
      </dgm:t>
    </dgm:pt>
    <dgm:pt modelId="{DC0D24C9-6601-45CF-BA02-053A6C1D6261}" type="sibTrans" cxnId="{E72642C1-D0A2-4F41-AF7D-5364D9E3CEC2}">
      <dgm:prSet/>
      <dgm:spPr/>
      <dgm:t>
        <a:bodyPr/>
        <a:lstStyle/>
        <a:p>
          <a:endParaRPr lang="en-IE"/>
        </a:p>
      </dgm:t>
    </dgm:pt>
    <dgm:pt modelId="{EA4BB228-76E2-4E1E-A88A-B1A1E6851DAF}">
      <dgm:prSet phldrT="[Text]"/>
      <dgm:spPr/>
      <dgm:t>
        <a:bodyPr/>
        <a:lstStyle/>
        <a:p>
          <a:r>
            <a:rPr lang="en-IE" b="1" dirty="0"/>
            <a:t>Formative Assessment</a:t>
          </a:r>
        </a:p>
      </dgm:t>
    </dgm:pt>
    <dgm:pt modelId="{057BAC4B-8CB5-47EF-82D7-EBABF87C0B8C}" type="parTrans" cxnId="{83E2B3C1-9A46-4311-BB89-8D4199248089}">
      <dgm:prSet/>
      <dgm:spPr/>
      <dgm:t>
        <a:bodyPr/>
        <a:lstStyle/>
        <a:p>
          <a:endParaRPr lang="en-IE"/>
        </a:p>
      </dgm:t>
    </dgm:pt>
    <dgm:pt modelId="{91713445-A8DB-457D-9167-791098769E88}" type="sibTrans" cxnId="{83E2B3C1-9A46-4311-BB89-8D4199248089}">
      <dgm:prSet/>
      <dgm:spPr/>
      <dgm:t>
        <a:bodyPr/>
        <a:lstStyle/>
        <a:p>
          <a:endParaRPr lang="en-IE"/>
        </a:p>
      </dgm:t>
    </dgm:pt>
    <dgm:pt modelId="{CDE86FD3-B02D-4109-8C96-D6472CEDD17B}">
      <dgm:prSet phldrT="[Text]"/>
      <dgm:spPr/>
      <dgm:t>
        <a:bodyPr/>
        <a:lstStyle/>
        <a:p>
          <a:r>
            <a:rPr lang="en-IE" b="1" dirty="0"/>
            <a:t>Summative Assessment</a:t>
          </a:r>
        </a:p>
      </dgm:t>
    </dgm:pt>
    <dgm:pt modelId="{715B9CAB-0C0D-4D1B-819F-633C9D6D19E6}" type="parTrans" cxnId="{A552D43F-E7BD-447F-9EFC-E48E8B70EE02}">
      <dgm:prSet/>
      <dgm:spPr/>
      <dgm:t>
        <a:bodyPr/>
        <a:lstStyle/>
        <a:p>
          <a:endParaRPr lang="en-IE"/>
        </a:p>
      </dgm:t>
    </dgm:pt>
    <dgm:pt modelId="{AF6CCA43-6AA5-45EB-B74D-05554CFF8B8E}" type="sibTrans" cxnId="{A552D43F-E7BD-447F-9EFC-E48E8B70EE02}">
      <dgm:prSet/>
      <dgm:spPr/>
      <dgm:t>
        <a:bodyPr/>
        <a:lstStyle/>
        <a:p>
          <a:endParaRPr lang="en-IE"/>
        </a:p>
      </dgm:t>
    </dgm:pt>
    <dgm:pt modelId="{3BB2323B-1BAD-4184-80DE-238280BEAEB3}" type="pres">
      <dgm:prSet presAssocID="{DB09E3DB-72B6-4AFF-9498-8771D2294D35}" presName="compositeShape" presStyleCnt="0">
        <dgm:presLayoutVars>
          <dgm:chMax val="7"/>
          <dgm:dir/>
          <dgm:resizeHandles val="exact"/>
        </dgm:presLayoutVars>
      </dgm:prSet>
      <dgm:spPr/>
    </dgm:pt>
    <dgm:pt modelId="{2F07846F-AD10-429D-9833-A92E08B52EDB}" type="pres">
      <dgm:prSet presAssocID="{DB09E3DB-72B6-4AFF-9498-8771D2294D35}" presName="wedge1" presStyleLbl="node1" presStyleIdx="0" presStyleCnt="6"/>
      <dgm:spPr/>
    </dgm:pt>
    <dgm:pt modelId="{8FC811ED-148D-4F36-BA6D-3D8D32EE20B9}" type="pres">
      <dgm:prSet presAssocID="{DB09E3DB-72B6-4AFF-9498-8771D2294D3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FA44A20-D5D3-440F-BC27-BC4528F2E212}" type="pres">
      <dgm:prSet presAssocID="{DB09E3DB-72B6-4AFF-9498-8771D2294D35}" presName="wedge2" presStyleLbl="node1" presStyleIdx="1" presStyleCnt="6"/>
      <dgm:spPr/>
    </dgm:pt>
    <dgm:pt modelId="{99547087-6587-4910-A594-19A8BFB12EA6}" type="pres">
      <dgm:prSet presAssocID="{DB09E3DB-72B6-4AFF-9498-8771D2294D3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6459C2C-EB8B-47BF-A864-654684A2F9E4}" type="pres">
      <dgm:prSet presAssocID="{DB09E3DB-72B6-4AFF-9498-8771D2294D35}" presName="wedge3" presStyleLbl="node1" presStyleIdx="2" presStyleCnt="6"/>
      <dgm:spPr/>
    </dgm:pt>
    <dgm:pt modelId="{2FD28C4D-F0DB-43AE-8BC0-7DB3EA85BC9E}" type="pres">
      <dgm:prSet presAssocID="{DB09E3DB-72B6-4AFF-9498-8771D2294D3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A6497F3-0E90-417F-B27B-BB0191459A43}" type="pres">
      <dgm:prSet presAssocID="{DB09E3DB-72B6-4AFF-9498-8771D2294D35}" presName="wedge4" presStyleLbl="node1" presStyleIdx="3" presStyleCnt="6"/>
      <dgm:spPr/>
    </dgm:pt>
    <dgm:pt modelId="{08622D83-CF97-48D2-85F2-43017C0DAA98}" type="pres">
      <dgm:prSet presAssocID="{DB09E3DB-72B6-4AFF-9498-8771D2294D3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86D239D-997B-4F01-8E07-CBD053BE57D7}" type="pres">
      <dgm:prSet presAssocID="{DB09E3DB-72B6-4AFF-9498-8771D2294D35}" presName="wedge5" presStyleLbl="node1" presStyleIdx="4" presStyleCnt="6"/>
      <dgm:spPr/>
    </dgm:pt>
    <dgm:pt modelId="{7DEFCE5A-C225-458C-8134-0751EE5FBE7B}" type="pres">
      <dgm:prSet presAssocID="{DB09E3DB-72B6-4AFF-9498-8771D2294D3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EFAEF2B-AC68-44AD-9E23-A69854BC6C7D}" type="pres">
      <dgm:prSet presAssocID="{DB09E3DB-72B6-4AFF-9498-8771D2294D35}" presName="wedge6" presStyleLbl="node1" presStyleIdx="5" presStyleCnt="6"/>
      <dgm:spPr/>
    </dgm:pt>
    <dgm:pt modelId="{F326E2FA-B40E-4A6F-A987-984DCAAA1416}" type="pres">
      <dgm:prSet presAssocID="{DB09E3DB-72B6-4AFF-9498-8771D2294D3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605BE30-2D1B-46C3-985F-4904FC1D6701}" type="presOf" srcId="{8D6924A5-74A3-463E-B3D9-4F8460DB73DD}" destId="{0FA44A20-D5D3-440F-BC27-BC4528F2E212}" srcOrd="0" destOrd="0" presId="urn:microsoft.com/office/officeart/2005/8/layout/chart3"/>
    <dgm:cxn modelId="{A552D43F-E7BD-447F-9EFC-E48E8B70EE02}" srcId="{DB09E3DB-72B6-4AFF-9498-8771D2294D35}" destId="{CDE86FD3-B02D-4109-8C96-D6472CEDD17B}" srcOrd="5" destOrd="0" parTransId="{715B9CAB-0C0D-4D1B-819F-633C9D6D19E6}" sibTransId="{AF6CCA43-6AA5-45EB-B74D-05554CFF8B8E}"/>
    <dgm:cxn modelId="{7B252E43-85B1-4747-921C-399751D1F24D}" type="presOf" srcId="{FE8B71C1-5221-425B-B926-FEAF4B457772}" destId="{2FD28C4D-F0DB-43AE-8BC0-7DB3EA85BC9E}" srcOrd="1" destOrd="0" presId="urn:microsoft.com/office/officeart/2005/8/layout/chart3"/>
    <dgm:cxn modelId="{8E799C48-1BAB-4859-A2B5-63DBBC3154A8}" type="presOf" srcId="{6690B614-8829-43AE-828D-E866CE5C395A}" destId="{9A6497F3-0E90-417F-B27B-BB0191459A43}" srcOrd="0" destOrd="0" presId="urn:microsoft.com/office/officeart/2005/8/layout/chart3"/>
    <dgm:cxn modelId="{8BD1A76D-491B-47BE-88CA-B25523F318DA}" type="presOf" srcId="{FE8B71C1-5221-425B-B926-FEAF4B457772}" destId="{76459C2C-EB8B-47BF-A864-654684A2F9E4}" srcOrd="0" destOrd="0" presId="urn:microsoft.com/office/officeart/2005/8/layout/chart3"/>
    <dgm:cxn modelId="{CC846672-D9C5-4FB7-8A06-01CDA5FDE3EF}" type="presOf" srcId="{FB9A8738-17DA-4AD4-9D6D-04CE222CEDDD}" destId="{8FC811ED-148D-4F36-BA6D-3D8D32EE20B9}" srcOrd="1" destOrd="0" presId="urn:microsoft.com/office/officeart/2005/8/layout/chart3"/>
    <dgm:cxn modelId="{D759F083-5B9F-4548-9EEF-856C017EEEDC}" type="presOf" srcId="{6690B614-8829-43AE-828D-E866CE5C395A}" destId="{08622D83-CF97-48D2-85F2-43017C0DAA98}" srcOrd="1" destOrd="0" presId="urn:microsoft.com/office/officeart/2005/8/layout/chart3"/>
    <dgm:cxn modelId="{606C208E-B027-4B3C-B5E4-98C8FDFD1F3B}" srcId="{DB09E3DB-72B6-4AFF-9498-8771D2294D35}" destId="{FE8B71C1-5221-425B-B926-FEAF4B457772}" srcOrd="2" destOrd="0" parTransId="{7E695797-355D-4509-902C-E15757644344}" sibTransId="{BE8029D6-836A-4AFF-9333-7E75CE58C159}"/>
    <dgm:cxn modelId="{9ADF1396-7C0D-408E-97A9-7BC70F1C313A}" type="presOf" srcId="{FB9A8738-17DA-4AD4-9D6D-04CE222CEDDD}" destId="{2F07846F-AD10-429D-9833-A92E08B52EDB}" srcOrd="0" destOrd="0" presId="urn:microsoft.com/office/officeart/2005/8/layout/chart3"/>
    <dgm:cxn modelId="{6A035F97-B99B-40E2-983E-608164169369}" srcId="{DB09E3DB-72B6-4AFF-9498-8771D2294D35}" destId="{FB9A8738-17DA-4AD4-9D6D-04CE222CEDDD}" srcOrd="0" destOrd="0" parTransId="{F4CAAE93-AAF7-4BE1-925D-D3A23C0DBF19}" sibTransId="{DAC5D693-3F5C-46BD-A032-3EF3A9546897}"/>
    <dgm:cxn modelId="{021B1FA8-87D4-4C18-B625-BBE581EDC2F7}" type="presOf" srcId="{CDE86FD3-B02D-4109-8C96-D6472CEDD17B}" destId="{EEFAEF2B-AC68-44AD-9E23-A69854BC6C7D}" srcOrd="0" destOrd="0" presId="urn:microsoft.com/office/officeart/2005/8/layout/chart3"/>
    <dgm:cxn modelId="{0753F6AC-B10E-480B-AC1F-9611B45050E7}" type="presOf" srcId="{EA4BB228-76E2-4E1E-A88A-B1A1E6851DAF}" destId="{086D239D-997B-4F01-8E07-CBD053BE57D7}" srcOrd="0" destOrd="0" presId="urn:microsoft.com/office/officeart/2005/8/layout/chart3"/>
    <dgm:cxn modelId="{761C07B1-7D70-4F36-B1D6-F20647C0F936}" srcId="{DB09E3DB-72B6-4AFF-9498-8771D2294D35}" destId="{8D6924A5-74A3-463E-B3D9-4F8460DB73DD}" srcOrd="1" destOrd="0" parTransId="{1523872F-FC1D-49A5-96AB-F1CCDA262237}" sibTransId="{D3AF4E74-8442-432B-BBE1-F32FAC151562}"/>
    <dgm:cxn modelId="{E72642C1-D0A2-4F41-AF7D-5364D9E3CEC2}" srcId="{DB09E3DB-72B6-4AFF-9498-8771D2294D35}" destId="{6690B614-8829-43AE-828D-E866CE5C395A}" srcOrd="3" destOrd="0" parTransId="{18060243-CB26-43CC-A7DA-52488621E7CF}" sibTransId="{DC0D24C9-6601-45CF-BA02-053A6C1D6261}"/>
    <dgm:cxn modelId="{83E2B3C1-9A46-4311-BB89-8D4199248089}" srcId="{DB09E3DB-72B6-4AFF-9498-8771D2294D35}" destId="{EA4BB228-76E2-4E1E-A88A-B1A1E6851DAF}" srcOrd="4" destOrd="0" parTransId="{057BAC4B-8CB5-47EF-82D7-EBABF87C0B8C}" sibTransId="{91713445-A8DB-457D-9167-791098769E88}"/>
    <dgm:cxn modelId="{1FB1ACCA-317C-4F77-B620-0D9E739B09E5}" type="presOf" srcId="{EA4BB228-76E2-4E1E-A88A-B1A1E6851DAF}" destId="{7DEFCE5A-C225-458C-8134-0751EE5FBE7B}" srcOrd="1" destOrd="0" presId="urn:microsoft.com/office/officeart/2005/8/layout/chart3"/>
    <dgm:cxn modelId="{9A13A5CF-06E7-4E3F-84EE-2F30210BF51C}" type="presOf" srcId="{CDE86FD3-B02D-4109-8C96-D6472CEDD17B}" destId="{F326E2FA-B40E-4A6F-A987-984DCAAA1416}" srcOrd="1" destOrd="0" presId="urn:microsoft.com/office/officeart/2005/8/layout/chart3"/>
    <dgm:cxn modelId="{0B828ED5-AF3B-433B-BAB8-D98D899F44FA}" type="presOf" srcId="{8D6924A5-74A3-463E-B3D9-4F8460DB73DD}" destId="{99547087-6587-4910-A594-19A8BFB12EA6}" srcOrd="1" destOrd="0" presId="urn:microsoft.com/office/officeart/2005/8/layout/chart3"/>
    <dgm:cxn modelId="{AD12B0E1-4E85-4A84-AF70-44CC0C92B1F8}" type="presOf" srcId="{DB09E3DB-72B6-4AFF-9498-8771D2294D35}" destId="{3BB2323B-1BAD-4184-80DE-238280BEAEB3}" srcOrd="0" destOrd="0" presId="urn:microsoft.com/office/officeart/2005/8/layout/chart3"/>
    <dgm:cxn modelId="{B8B0B409-F282-47CB-BF79-EAC92C945875}" type="presParOf" srcId="{3BB2323B-1BAD-4184-80DE-238280BEAEB3}" destId="{2F07846F-AD10-429D-9833-A92E08B52EDB}" srcOrd="0" destOrd="0" presId="urn:microsoft.com/office/officeart/2005/8/layout/chart3"/>
    <dgm:cxn modelId="{54BCC8E4-4706-4FFF-9559-5C9242171AF2}" type="presParOf" srcId="{3BB2323B-1BAD-4184-80DE-238280BEAEB3}" destId="{8FC811ED-148D-4F36-BA6D-3D8D32EE20B9}" srcOrd="1" destOrd="0" presId="urn:microsoft.com/office/officeart/2005/8/layout/chart3"/>
    <dgm:cxn modelId="{64A9273D-8201-44A4-9B9B-0D6C6FB1779B}" type="presParOf" srcId="{3BB2323B-1BAD-4184-80DE-238280BEAEB3}" destId="{0FA44A20-D5D3-440F-BC27-BC4528F2E212}" srcOrd="2" destOrd="0" presId="urn:microsoft.com/office/officeart/2005/8/layout/chart3"/>
    <dgm:cxn modelId="{14E946DC-212F-438B-8775-DFFB6FBCE9B1}" type="presParOf" srcId="{3BB2323B-1BAD-4184-80DE-238280BEAEB3}" destId="{99547087-6587-4910-A594-19A8BFB12EA6}" srcOrd="3" destOrd="0" presId="urn:microsoft.com/office/officeart/2005/8/layout/chart3"/>
    <dgm:cxn modelId="{5F6B1A0C-A113-4473-96A6-2D036AED6910}" type="presParOf" srcId="{3BB2323B-1BAD-4184-80DE-238280BEAEB3}" destId="{76459C2C-EB8B-47BF-A864-654684A2F9E4}" srcOrd="4" destOrd="0" presId="urn:microsoft.com/office/officeart/2005/8/layout/chart3"/>
    <dgm:cxn modelId="{5EAC40DE-0C7F-4F4D-A5DD-D4A046083C81}" type="presParOf" srcId="{3BB2323B-1BAD-4184-80DE-238280BEAEB3}" destId="{2FD28C4D-F0DB-43AE-8BC0-7DB3EA85BC9E}" srcOrd="5" destOrd="0" presId="urn:microsoft.com/office/officeart/2005/8/layout/chart3"/>
    <dgm:cxn modelId="{F0BD5C42-FD07-4A1B-8413-DC434C8D3016}" type="presParOf" srcId="{3BB2323B-1BAD-4184-80DE-238280BEAEB3}" destId="{9A6497F3-0E90-417F-B27B-BB0191459A43}" srcOrd="6" destOrd="0" presId="urn:microsoft.com/office/officeart/2005/8/layout/chart3"/>
    <dgm:cxn modelId="{62F5352C-D918-46B8-82EC-4C7F3DCACA3D}" type="presParOf" srcId="{3BB2323B-1BAD-4184-80DE-238280BEAEB3}" destId="{08622D83-CF97-48D2-85F2-43017C0DAA98}" srcOrd="7" destOrd="0" presId="urn:microsoft.com/office/officeart/2005/8/layout/chart3"/>
    <dgm:cxn modelId="{E62B4BF3-D7D7-4DFC-8017-2D4CED3B8ACF}" type="presParOf" srcId="{3BB2323B-1BAD-4184-80DE-238280BEAEB3}" destId="{086D239D-997B-4F01-8E07-CBD053BE57D7}" srcOrd="8" destOrd="0" presId="urn:microsoft.com/office/officeart/2005/8/layout/chart3"/>
    <dgm:cxn modelId="{A149F7BC-FB80-44B0-BB94-0D507CA45E27}" type="presParOf" srcId="{3BB2323B-1BAD-4184-80DE-238280BEAEB3}" destId="{7DEFCE5A-C225-458C-8134-0751EE5FBE7B}" srcOrd="9" destOrd="0" presId="urn:microsoft.com/office/officeart/2005/8/layout/chart3"/>
    <dgm:cxn modelId="{A431E108-C001-472D-8FBA-DB5F0DD4EC1C}" type="presParOf" srcId="{3BB2323B-1BAD-4184-80DE-238280BEAEB3}" destId="{EEFAEF2B-AC68-44AD-9E23-A69854BC6C7D}" srcOrd="10" destOrd="0" presId="urn:microsoft.com/office/officeart/2005/8/layout/chart3"/>
    <dgm:cxn modelId="{0520E762-578E-44D9-B774-38E7643A2644}" type="presParOf" srcId="{3BB2323B-1BAD-4184-80DE-238280BEAEB3}" destId="{F326E2FA-B40E-4A6F-A987-984DCAAA1416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7846F-AD10-429D-9833-A92E08B52EDB}">
      <dsp:nvSpPr>
        <dsp:cNvPr id="0" name=""/>
        <dsp:cNvSpPr/>
      </dsp:nvSpPr>
      <dsp:spPr>
        <a:xfrm>
          <a:off x="1647081" y="300123"/>
          <a:ext cx="4320540" cy="4320540"/>
        </a:xfrm>
        <a:prstGeom prst="pie">
          <a:avLst>
            <a:gd name="adj1" fmla="val 16200000"/>
            <a:gd name="adj2" fmla="val 19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Communication</a:t>
          </a:r>
        </a:p>
      </dsp:txBody>
      <dsp:txXfrm>
        <a:off x="3853643" y="763038"/>
        <a:ext cx="1260157" cy="925830"/>
      </dsp:txXfrm>
    </dsp:sp>
    <dsp:sp modelId="{0FA44A20-D5D3-440F-BC27-BC4528F2E212}">
      <dsp:nvSpPr>
        <dsp:cNvPr id="0" name=""/>
        <dsp:cNvSpPr/>
      </dsp:nvSpPr>
      <dsp:spPr>
        <a:xfrm>
          <a:off x="1518494" y="522836"/>
          <a:ext cx="4320540" cy="4320540"/>
        </a:xfrm>
        <a:prstGeom prst="pie">
          <a:avLst>
            <a:gd name="adj1" fmla="val 198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Collaboration</a:t>
          </a:r>
        </a:p>
      </dsp:txBody>
      <dsp:txXfrm>
        <a:off x="4476006" y="2245909"/>
        <a:ext cx="1306449" cy="874395"/>
      </dsp:txXfrm>
    </dsp:sp>
    <dsp:sp modelId="{76459C2C-EB8B-47BF-A864-654684A2F9E4}">
      <dsp:nvSpPr>
        <dsp:cNvPr id="0" name=""/>
        <dsp:cNvSpPr/>
      </dsp:nvSpPr>
      <dsp:spPr>
        <a:xfrm>
          <a:off x="1518494" y="522836"/>
          <a:ext cx="4320540" cy="4320540"/>
        </a:xfrm>
        <a:prstGeom prst="pie">
          <a:avLst>
            <a:gd name="adj1" fmla="val 180000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Acquisition</a:t>
          </a:r>
        </a:p>
      </dsp:txBody>
      <dsp:txXfrm>
        <a:off x="3725055" y="3454631"/>
        <a:ext cx="1260157" cy="925830"/>
      </dsp:txXfrm>
    </dsp:sp>
    <dsp:sp modelId="{9A6497F3-0E90-417F-B27B-BB0191459A43}">
      <dsp:nvSpPr>
        <dsp:cNvPr id="0" name=""/>
        <dsp:cNvSpPr/>
      </dsp:nvSpPr>
      <dsp:spPr>
        <a:xfrm>
          <a:off x="1518494" y="522836"/>
          <a:ext cx="4320540" cy="4320540"/>
        </a:xfrm>
        <a:prstGeom prst="pie">
          <a:avLst>
            <a:gd name="adj1" fmla="val 54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Student Feedback</a:t>
          </a:r>
        </a:p>
      </dsp:txBody>
      <dsp:txXfrm>
        <a:off x="2372315" y="3454631"/>
        <a:ext cx="1260157" cy="925830"/>
      </dsp:txXfrm>
    </dsp:sp>
    <dsp:sp modelId="{086D239D-997B-4F01-8E07-CBD053BE57D7}">
      <dsp:nvSpPr>
        <dsp:cNvPr id="0" name=""/>
        <dsp:cNvSpPr/>
      </dsp:nvSpPr>
      <dsp:spPr>
        <a:xfrm>
          <a:off x="1518494" y="522836"/>
          <a:ext cx="4320540" cy="4320540"/>
        </a:xfrm>
        <a:prstGeom prst="pie">
          <a:avLst>
            <a:gd name="adj1" fmla="val 9000000"/>
            <a:gd name="adj2" fmla="val 126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Formative Assessment</a:t>
          </a:r>
        </a:p>
      </dsp:txBody>
      <dsp:txXfrm>
        <a:off x="1585359" y="2245909"/>
        <a:ext cx="1306449" cy="874395"/>
      </dsp:txXfrm>
    </dsp:sp>
    <dsp:sp modelId="{EEFAEF2B-AC68-44AD-9E23-A69854BC6C7D}">
      <dsp:nvSpPr>
        <dsp:cNvPr id="0" name=""/>
        <dsp:cNvSpPr/>
      </dsp:nvSpPr>
      <dsp:spPr>
        <a:xfrm>
          <a:off x="1518494" y="522836"/>
          <a:ext cx="4320540" cy="4320540"/>
        </a:xfrm>
        <a:prstGeom prst="pie">
          <a:avLst>
            <a:gd name="adj1" fmla="val 126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Summative Assessment</a:t>
          </a:r>
        </a:p>
      </dsp:txBody>
      <dsp:txXfrm>
        <a:off x="2372315" y="985751"/>
        <a:ext cx="1260157" cy="925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4917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66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66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66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66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66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66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928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9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86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8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186" y="1714130"/>
            <a:ext cx="4081065" cy="9330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6FEFF0-F62B-664C-BED1-D6EA47BD6D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26072" y="2995046"/>
            <a:ext cx="629185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Tools to use for effective online learning </a:t>
            </a:r>
            <a:b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and how to make the most of Moodle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AD46863-E1AB-B649-8BC3-5AF74293D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915"/>
            <a:ext cx="9151483" cy="27045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4560E5-BB5D-AD4F-B8E3-2E39A0B6E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92" y="10904"/>
            <a:ext cx="4092758" cy="2015836"/>
            <a:chOff x="-1" y="0"/>
            <a:chExt cx="4092758" cy="20158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B57D04-2682-FB47-80EB-9AC8E7430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4092758" cy="2015836"/>
            </a:xfrm>
            <a:prstGeom prst="rect">
              <a:avLst/>
            </a:prstGeom>
          </p:spPr>
        </p:pic>
        <p:pic>
          <p:nvPicPr>
            <p:cNvPr id="4" name="Google Shape;125;p25">
              <a:extLst>
                <a:ext uri="{FF2B5EF4-FFF2-40B4-BE49-F238E27FC236}">
                  <a16:creationId xmlns:a16="http://schemas.microsoft.com/office/drawing/2014/main" id="{BC59C418-C9A5-2043-816C-8B68CEE856D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4869" y="426542"/>
              <a:ext cx="1626668" cy="3718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2ACC477-E99B-0C4A-978D-BB7F2AFDF8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5685" y="946815"/>
            <a:ext cx="6233921" cy="495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Facilitating Focused Feedback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0A0DA2-64E1-4B49-A5F5-550C787BA8C6}"/>
              </a:ext>
            </a:extLst>
          </p:cNvPr>
          <p:cNvSpPr txBox="1"/>
          <p:nvPr/>
        </p:nvSpPr>
        <p:spPr>
          <a:xfrm>
            <a:off x="358141" y="3384077"/>
            <a:ext cx="2766060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Choice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Personal Selection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D326C0-C98E-3943-A66E-AD91600DFE5F}"/>
              </a:ext>
            </a:extLst>
          </p:cNvPr>
          <p:cNvSpPr txBox="1"/>
          <p:nvPr/>
        </p:nvSpPr>
        <p:spPr>
          <a:xfrm>
            <a:off x="3562425" y="3384077"/>
            <a:ext cx="2280779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Feedback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Research Surveys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A5A8B8-6DBA-1748-BB86-EBD9E6E060BA}"/>
              </a:ext>
            </a:extLst>
          </p:cNvPr>
          <p:cNvSpPr txBox="1"/>
          <p:nvPr/>
        </p:nvSpPr>
        <p:spPr>
          <a:xfrm>
            <a:off x="6118828" y="3384077"/>
            <a:ext cx="2280779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Survey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Pre-made Course Feedback Method</a:t>
            </a:r>
          </a:p>
        </p:txBody>
      </p:sp>
      <p:pic>
        <p:nvPicPr>
          <p:cNvPr id="17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49" y="2096022"/>
            <a:ext cx="602381" cy="8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93" y="2059236"/>
            <a:ext cx="984042" cy="9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81" y="2086826"/>
            <a:ext cx="905870" cy="90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2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77BB01-2249-CE49-B250-6191D681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0"/>
            <a:ext cx="4092758" cy="2015836"/>
            <a:chOff x="-1" y="0"/>
            <a:chExt cx="4092758" cy="20158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3F514E-CB8C-454D-B04F-3AFFAD040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4092758" cy="2015836"/>
            </a:xfrm>
            <a:prstGeom prst="rect">
              <a:avLst/>
            </a:prstGeom>
          </p:spPr>
        </p:pic>
        <p:pic>
          <p:nvPicPr>
            <p:cNvPr id="5" name="Google Shape;125;p25">
              <a:extLst>
                <a:ext uri="{FF2B5EF4-FFF2-40B4-BE49-F238E27FC236}">
                  <a16:creationId xmlns:a16="http://schemas.microsoft.com/office/drawing/2014/main" id="{96CBAEC8-8038-DB48-B4F7-68E12E51611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4869" y="426542"/>
              <a:ext cx="1626668" cy="3718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Formative Assessment</a:t>
            </a:r>
          </a:p>
        </p:txBody>
      </p:sp>
    </p:spTree>
    <p:extLst>
      <p:ext uri="{BB962C8B-B14F-4D97-AF65-F5344CB8AC3E}">
        <p14:creationId xmlns:p14="http://schemas.microsoft.com/office/powerpoint/2010/main" val="400533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AD46863-E1AB-B649-8BC3-5AF74293D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915"/>
            <a:ext cx="9151483" cy="27045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4560E5-BB5D-AD4F-B8E3-2E39A0B6E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92" y="10904"/>
            <a:ext cx="4092758" cy="2015836"/>
            <a:chOff x="-1" y="0"/>
            <a:chExt cx="4092758" cy="20158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B57D04-2682-FB47-80EB-9AC8E7430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4092758" cy="2015836"/>
            </a:xfrm>
            <a:prstGeom prst="rect">
              <a:avLst/>
            </a:prstGeom>
          </p:spPr>
        </p:pic>
        <p:pic>
          <p:nvPicPr>
            <p:cNvPr id="4" name="Google Shape;125;p25">
              <a:extLst>
                <a:ext uri="{FF2B5EF4-FFF2-40B4-BE49-F238E27FC236}">
                  <a16:creationId xmlns:a16="http://schemas.microsoft.com/office/drawing/2014/main" id="{BC59C418-C9A5-2043-816C-8B68CEE856D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4869" y="426542"/>
              <a:ext cx="1626668" cy="3718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2ACC477-E99B-0C4A-978D-BB7F2AFDF8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5685" y="946815"/>
            <a:ext cx="6233921" cy="495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Formative Activities / Assessment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0A0DA2-64E1-4B49-A5F5-550C787BA8C6}"/>
              </a:ext>
            </a:extLst>
          </p:cNvPr>
          <p:cNvSpPr txBox="1"/>
          <p:nvPr/>
        </p:nvSpPr>
        <p:spPr>
          <a:xfrm>
            <a:off x="358141" y="3384077"/>
            <a:ext cx="2766060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Forum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Open discussions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D326C0-C98E-3943-A66E-AD91600DFE5F}"/>
              </a:ext>
            </a:extLst>
          </p:cNvPr>
          <p:cNvSpPr txBox="1"/>
          <p:nvPr/>
        </p:nvSpPr>
        <p:spPr>
          <a:xfrm>
            <a:off x="3390900" y="3384077"/>
            <a:ext cx="2537461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Quiz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Knowledge checks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A5A8B8-6DBA-1748-BB86-EBD9E6E060BA}"/>
              </a:ext>
            </a:extLst>
          </p:cNvPr>
          <p:cNvSpPr txBox="1"/>
          <p:nvPr/>
        </p:nvSpPr>
        <p:spPr>
          <a:xfrm>
            <a:off x="6118828" y="3384077"/>
            <a:ext cx="2280779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Lesson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Scenario Based Learning</a:t>
            </a:r>
          </a:p>
        </p:txBody>
      </p:sp>
      <p:pic>
        <p:nvPicPr>
          <p:cNvPr id="17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33" y="2095623"/>
            <a:ext cx="892075" cy="8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10" y="2068032"/>
            <a:ext cx="928862" cy="9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06" y="2017449"/>
            <a:ext cx="1048419" cy="104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2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77BB01-2249-CE49-B250-6191D681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0"/>
            <a:ext cx="4092758" cy="2015836"/>
            <a:chOff x="-1" y="0"/>
            <a:chExt cx="4092758" cy="20158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3F514E-CB8C-454D-B04F-3AFFAD040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4092758" cy="2015836"/>
            </a:xfrm>
            <a:prstGeom prst="rect">
              <a:avLst/>
            </a:prstGeom>
          </p:spPr>
        </p:pic>
        <p:pic>
          <p:nvPicPr>
            <p:cNvPr id="5" name="Google Shape;125;p25">
              <a:extLst>
                <a:ext uri="{FF2B5EF4-FFF2-40B4-BE49-F238E27FC236}">
                  <a16:creationId xmlns:a16="http://schemas.microsoft.com/office/drawing/2014/main" id="{96CBAEC8-8038-DB48-B4F7-68E12E51611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4869" y="426542"/>
              <a:ext cx="1626668" cy="3718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Summative Assessment</a:t>
            </a:r>
          </a:p>
        </p:txBody>
      </p:sp>
    </p:spTree>
    <p:extLst>
      <p:ext uri="{BB962C8B-B14F-4D97-AF65-F5344CB8AC3E}">
        <p14:creationId xmlns:p14="http://schemas.microsoft.com/office/powerpoint/2010/main" val="261204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AD46863-E1AB-B649-8BC3-5AF74293D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915"/>
            <a:ext cx="9151483" cy="27045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4560E5-BB5D-AD4F-B8E3-2E39A0B6E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92" y="10904"/>
            <a:ext cx="4092758" cy="2015836"/>
            <a:chOff x="-1" y="0"/>
            <a:chExt cx="4092758" cy="20158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B57D04-2682-FB47-80EB-9AC8E7430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4092758" cy="2015836"/>
            </a:xfrm>
            <a:prstGeom prst="rect">
              <a:avLst/>
            </a:prstGeom>
          </p:spPr>
        </p:pic>
        <p:pic>
          <p:nvPicPr>
            <p:cNvPr id="4" name="Google Shape;125;p25">
              <a:extLst>
                <a:ext uri="{FF2B5EF4-FFF2-40B4-BE49-F238E27FC236}">
                  <a16:creationId xmlns:a16="http://schemas.microsoft.com/office/drawing/2014/main" id="{BC59C418-C9A5-2043-816C-8B68CEE856D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4869" y="426542"/>
              <a:ext cx="1626668" cy="3718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2ACC477-E99B-0C4A-978D-BB7F2AFDF8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5685" y="946815"/>
            <a:ext cx="6233921" cy="495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Some Summative Assessment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0A0DA2-64E1-4B49-A5F5-550C787BA8C6}"/>
              </a:ext>
            </a:extLst>
          </p:cNvPr>
          <p:cNvSpPr txBox="1"/>
          <p:nvPr/>
        </p:nvSpPr>
        <p:spPr>
          <a:xfrm>
            <a:off x="358141" y="3384077"/>
            <a:ext cx="2766060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Quiz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High Stakes Exams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D326C0-C98E-3943-A66E-AD91600DFE5F}"/>
              </a:ext>
            </a:extLst>
          </p:cNvPr>
          <p:cNvSpPr txBox="1"/>
          <p:nvPr/>
        </p:nvSpPr>
        <p:spPr>
          <a:xfrm>
            <a:off x="3562425" y="3384077"/>
            <a:ext cx="2280779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Assignment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Formal Project 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A5A8B8-6DBA-1748-BB86-EBD9E6E060BA}"/>
              </a:ext>
            </a:extLst>
          </p:cNvPr>
          <p:cNvSpPr txBox="1"/>
          <p:nvPr/>
        </p:nvSpPr>
        <p:spPr>
          <a:xfrm>
            <a:off x="6118828" y="3384077"/>
            <a:ext cx="2280779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Workshop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Peer assessment with Rubrics</a:t>
            </a:r>
          </a:p>
        </p:txBody>
      </p:sp>
      <p:pic>
        <p:nvPicPr>
          <p:cNvPr id="1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58" y="2068430"/>
            <a:ext cx="790912" cy="9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40" y="2068431"/>
            <a:ext cx="928862" cy="9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87" y="2068429"/>
            <a:ext cx="942657" cy="9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2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E6A8-4AFE-4F7E-9A6C-E5E3EC88F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50" y="211358"/>
            <a:ext cx="8222100" cy="907500"/>
          </a:xfrm>
        </p:spPr>
        <p:txBody>
          <a:bodyPr/>
          <a:lstStyle/>
          <a:p>
            <a:r>
              <a:rPr lang="en-IE" dirty="0"/>
              <a:t>Access Guide Webpage</a:t>
            </a:r>
          </a:p>
        </p:txBody>
      </p:sp>
      <p:pic>
        <p:nvPicPr>
          <p:cNvPr id="3074" name="Picture 2" descr="QR code for URL https://www.brickfield.ie/moodle-universal-design-for-learning-guide/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80" y="1322773"/>
            <a:ext cx="3275922" cy="327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03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 descr="Brickfield Education Lab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7219" y="838734"/>
            <a:ext cx="3423401" cy="782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2515F5-D2F8-D740-A628-193175E99F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02199" y="2045863"/>
            <a:ext cx="337217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Gavin Henrick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FEFF0-F62B-664C-BED1-D6EA47BD6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6072" y="2870425"/>
            <a:ext cx="629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Enhancing the building blocks of effective education</a:t>
            </a:r>
          </a:p>
        </p:txBody>
      </p:sp>
      <p:sp>
        <p:nvSpPr>
          <p:cNvPr id="17" name="TextBox 16" descr="Email">
            <a:extLst>
              <a:ext uri="{FF2B5EF4-FFF2-40B4-BE49-F238E27FC236}">
                <a16:creationId xmlns:a16="http://schemas.microsoft.com/office/drawing/2014/main" id="{70201623-E816-9049-84C2-DC19FF62A722}"/>
              </a:ext>
            </a:extLst>
          </p:cNvPr>
          <p:cNvSpPr txBox="1"/>
          <p:nvPr/>
        </p:nvSpPr>
        <p:spPr>
          <a:xfrm>
            <a:off x="1935462" y="3602979"/>
            <a:ext cx="2280779" cy="295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+mj-lt"/>
              </a:rPr>
              <a:t>gavin@brickfield.ie</a:t>
            </a:r>
          </a:p>
        </p:txBody>
      </p:sp>
      <p:sp>
        <p:nvSpPr>
          <p:cNvPr id="18" name="TextBox 17" descr="Phone number">
            <a:extLst>
              <a:ext uri="{FF2B5EF4-FFF2-40B4-BE49-F238E27FC236}">
                <a16:creationId xmlns:a16="http://schemas.microsoft.com/office/drawing/2014/main" id="{96629F75-4264-CF47-BCD1-D72E92F5E893}"/>
              </a:ext>
            </a:extLst>
          </p:cNvPr>
          <p:cNvSpPr txBox="1"/>
          <p:nvPr/>
        </p:nvSpPr>
        <p:spPr>
          <a:xfrm>
            <a:off x="4197896" y="3602979"/>
            <a:ext cx="1599590" cy="295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+mj-lt"/>
              </a:rPr>
              <a:t>+353 87 640 4000</a:t>
            </a:r>
          </a:p>
        </p:txBody>
      </p:sp>
      <p:sp>
        <p:nvSpPr>
          <p:cNvPr id="19" name="TextBox 18" descr="Company name">
            <a:extLst>
              <a:ext uri="{FF2B5EF4-FFF2-40B4-BE49-F238E27FC236}">
                <a16:creationId xmlns:a16="http://schemas.microsoft.com/office/drawing/2014/main" id="{AE43A571-AF4C-2F41-BC30-C9C3DE594155}"/>
              </a:ext>
            </a:extLst>
          </p:cNvPr>
          <p:cNvSpPr txBox="1"/>
          <p:nvPr/>
        </p:nvSpPr>
        <p:spPr>
          <a:xfrm>
            <a:off x="6333981" y="3602979"/>
            <a:ext cx="2280779" cy="295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+mj-lt"/>
              </a:rPr>
              <a:t>Brickfield Education Labs</a:t>
            </a:r>
          </a:p>
        </p:txBody>
      </p:sp>
      <p:sp>
        <p:nvSpPr>
          <p:cNvPr id="20" name="TextBox 19" descr="Twitter handle">
            <a:extLst>
              <a:ext uri="{FF2B5EF4-FFF2-40B4-BE49-F238E27FC236}">
                <a16:creationId xmlns:a16="http://schemas.microsoft.com/office/drawing/2014/main" id="{38CFA558-8B41-6048-987B-19B0FE8FAFBD}"/>
              </a:ext>
            </a:extLst>
          </p:cNvPr>
          <p:cNvSpPr txBox="1"/>
          <p:nvPr/>
        </p:nvSpPr>
        <p:spPr>
          <a:xfrm>
            <a:off x="4197896" y="4404257"/>
            <a:ext cx="1599590" cy="29546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+mj-lt"/>
              </a:rPr>
              <a:t>@ghenrick</a:t>
            </a:r>
          </a:p>
        </p:txBody>
      </p:sp>
      <p:sp>
        <p:nvSpPr>
          <p:cNvPr id="21" name="TextBox 20" descr="Web address">
            <a:extLst>
              <a:ext uri="{FF2B5EF4-FFF2-40B4-BE49-F238E27FC236}">
                <a16:creationId xmlns:a16="http://schemas.microsoft.com/office/drawing/2014/main" id="{B039BD05-C64D-EA45-8EC5-5995656CD5B8}"/>
              </a:ext>
            </a:extLst>
          </p:cNvPr>
          <p:cNvSpPr txBox="1"/>
          <p:nvPr/>
        </p:nvSpPr>
        <p:spPr>
          <a:xfrm>
            <a:off x="1935462" y="4404258"/>
            <a:ext cx="2280779" cy="295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+mj-lt"/>
              </a:rPr>
              <a:t>www.brickfield.ie</a:t>
            </a:r>
          </a:p>
        </p:txBody>
      </p:sp>
      <p:sp>
        <p:nvSpPr>
          <p:cNvPr id="22" name="TextBox 21" descr="Skype contact">
            <a:extLst>
              <a:ext uri="{FF2B5EF4-FFF2-40B4-BE49-F238E27FC236}">
                <a16:creationId xmlns:a16="http://schemas.microsoft.com/office/drawing/2014/main" id="{9FF1A73F-3DB6-4E4F-A801-F3B561D546C7}"/>
              </a:ext>
            </a:extLst>
          </p:cNvPr>
          <p:cNvSpPr txBox="1"/>
          <p:nvPr/>
        </p:nvSpPr>
        <p:spPr>
          <a:xfrm>
            <a:off x="5994616" y="4404258"/>
            <a:ext cx="2280779" cy="295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+mj-lt"/>
              </a:rPr>
              <a:t>Skype: gavin.Henrick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8420B5-E2A5-704D-A0A7-90A3E6F8F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629" y="838734"/>
            <a:ext cx="2214214" cy="1854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9C4A94-0B55-C147-925B-D4DA0F817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316" y="3642282"/>
            <a:ext cx="295466" cy="184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5009F6-89D8-4541-96F4-2F94B5BFB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776" y="3621121"/>
            <a:ext cx="258532" cy="258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526D9C-43F7-CB41-9E58-E531D5B2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0776" y="4383224"/>
            <a:ext cx="295465" cy="295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171FAC-A8BF-3B41-BE53-36C4C6B9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3695" y="3621121"/>
            <a:ext cx="221599" cy="258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2B05A-1030-9C4A-9A3F-74E2B2A7B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317" y="4420157"/>
            <a:ext cx="295465" cy="2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1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 descr="A pie chart showing Communication&#10;Collaboration&#10;Acquisition&#10;Student Feedback&#10;Formative Assessment&#10;Summative Assessment&#10;"/>
          <p:cNvGraphicFramePr/>
          <p:nvPr>
            <p:extLst>
              <p:ext uri="{D42A27DB-BD31-4B8C-83A1-F6EECF244321}">
                <p14:modId xmlns:p14="http://schemas.microsoft.com/office/powerpoint/2010/main" val="183193372"/>
              </p:ext>
            </p:extLst>
          </p:nvPr>
        </p:nvGraphicFramePr>
        <p:xfrm>
          <a:off x="820396" y="0"/>
          <a:ext cx="7486116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FB8FB8-516C-490D-8284-9331A3EEBE3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dirty="0"/>
              <a:t>A Slice of Pie</a:t>
            </a:r>
          </a:p>
        </p:txBody>
      </p:sp>
    </p:spTree>
    <p:extLst>
      <p:ext uri="{BB962C8B-B14F-4D97-AF65-F5344CB8AC3E}">
        <p14:creationId xmlns:p14="http://schemas.microsoft.com/office/powerpoint/2010/main" val="298823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61606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AD46863-E1AB-B649-8BC3-5AF74293D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915"/>
            <a:ext cx="9151483" cy="27045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4560E5-BB5D-AD4F-B8E3-2E39A0B6E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92" y="10904"/>
            <a:ext cx="4092758" cy="2015836"/>
            <a:chOff x="-1" y="0"/>
            <a:chExt cx="4092758" cy="20158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B57D04-2682-FB47-80EB-9AC8E7430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4092758" cy="2015836"/>
            </a:xfrm>
            <a:prstGeom prst="rect">
              <a:avLst/>
            </a:prstGeom>
          </p:spPr>
        </p:pic>
        <p:pic>
          <p:nvPicPr>
            <p:cNvPr id="4" name="Google Shape;125;p25">
              <a:extLst>
                <a:ext uri="{FF2B5EF4-FFF2-40B4-BE49-F238E27FC236}">
                  <a16:creationId xmlns:a16="http://schemas.microsoft.com/office/drawing/2014/main" id="{BC59C418-C9A5-2043-816C-8B68CEE856D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4869" y="426542"/>
              <a:ext cx="1626668" cy="3718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B2ACC477-E99B-0C4A-978D-BB7F2AFDF8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5685" y="946815"/>
            <a:ext cx="6233921" cy="495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Cool Communication Choices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0A0DA2-64E1-4B49-A5F5-550C787BA8C6}"/>
              </a:ext>
            </a:extLst>
          </p:cNvPr>
          <p:cNvSpPr txBox="1"/>
          <p:nvPr/>
        </p:nvSpPr>
        <p:spPr>
          <a:xfrm>
            <a:off x="358141" y="3384077"/>
            <a:ext cx="2766060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Forum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Structured discussions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D326C0-C98E-3943-A66E-AD91600DFE5F}"/>
              </a:ext>
            </a:extLst>
          </p:cNvPr>
          <p:cNvSpPr txBox="1"/>
          <p:nvPr/>
        </p:nvSpPr>
        <p:spPr>
          <a:xfrm>
            <a:off x="3562425" y="3384077"/>
            <a:ext cx="2280779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Chat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Open debates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A5A8B8-6DBA-1748-BB86-EBD9E6E060BA}"/>
              </a:ext>
            </a:extLst>
          </p:cNvPr>
          <p:cNvSpPr txBox="1"/>
          <p:nvPr/>
        </p:nvSpPr>
        <p:spPr>
          <a:xfrm>
            <a:off x="6118828" y="3384077"/>
            <a:ext cx="2280779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Group Messaging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Focused topics</a:t>
            </a:r>
          </a:p>
        </p:txBody>
      </p:sp>
      <p:pic>
        <p:nvPicPr>
          <p:cNvPr id="1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95" y="2114416"/>
            <a:ext cx="850690" cy="8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77" y="2096022"/>
            <a:ext cx="892075" cy="8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72" y="2160399"/>
            <a:ext cx="855289" cy="8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2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77BB01-2249-CE49-B250-6191D681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0"/>
            <a:ext cx="4092758" cy="2015836"/>
            <a:chOff x="-1" y="0"/>
            <a:chExt cx="4092758" cy="20158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3F514E-CB8C-454D-B04F-3AFFAD040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4092758" cy="2015836"/>
            </a:xfrm>
            <a:prstGeom prst="rect">
              <a:avLst/>
            </a:prstGeom>
          </p:spPr>
        </p:pic>
        <p:pic>
          <p:nvPicPr>
            <p:cNvPr id="5" name="Google Shape;125;p25">
              <a:extLst>
                <a:ext uri="{FF2B5EF4-FFF2-40B4-BE49-F238E27FC236}">
                  <a16:creationId xmlns:a16="http://schemas.microsoft.com/office/drawing/2014/main" id="{96CBAEC8-8038-DB48-B4F7-68E12E51611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4869" y="426542"/>
              <a:ext cx="1626668" cy="3718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400533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AD46863-E1AB-B649-8BC3-5AF74293D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915"/>
            <a:ext cx="9151483" cy="27045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4560E5-BB5D-AD4F-B8E3-2E39A0B6E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92" y="10904"/>
            <a:ext cx="4092758" cy="2015836"/>
            <a:chOff x="-1" y="0"/>
            <a:chExt cx="4092758" cy="20158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B57D04-2682-FB47-80EB-9AC8E7430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4092758" cy="2015836"/>
            </a:xfrm>
            <a:prstGeom prst="rect">
              <a:avLst/>
            </a:prstGeom>
          </p:spPr>
        </p:pic>
        <p:pic>
          <p:nvPicPr>
            <p:cNvPr id="4" name="Google Shape;125;p25">
              <a:extLst>
                <a:ext uri="{FF2B5EF4-FFF2-40B4-BE49-F238E27FC236}">
                  <a16:creationId xmlns:a16="http://schemas.microsoft.com/office/drawing/2014/main" id="{BC59C418-C9A5-2043-816C-8B68CEE856D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4869" y="426542"/>
              <a:ext cx="1626668" cy="3718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2ACC477-E99B-0C4A-978D-BB7F2AFDF8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5685" y="946815"/>
            <a:ext cx="6233921" cy="495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Creative Collaboration Channels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0A0DA2-64E1-4B49-A5F5-550C787BA8C6}"/>
              </a:ext>
            </a:extLst>
          </p:cNvPr>
          <p:cNvSpPr txBox="1"/>
          <p:nvPr/>
        </p:nvSpPr>
        <p:spPr>
          <a:xfrm>
            <a:off x="274178" y="3384077"/>
            <a:ext cx="2971941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Glossary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Student curated content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D326C0-C98E-3943-A66E-AD91600DFE5F}"/>
              </a:ext>
            </a:extLst>
          </p:cNvPr>
          <p:cNvSpPr txBox="1"/>
          <p:nvPr/>
        </p:nvSpPr>
        <p:spPr>
          <a:xfrm>
            <a:off x="3562425" y="3384077"/>
            <a:ext cx="2280779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Database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Structured data collection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A5A8B8-6DBA-1748-BB86-EBD9E6E060BA}"/>
              </a:ext>
            </a:extLst>
          </p:cNvPr>
          <p:cNvSpPr txBox="1"/>
          <p:nvPr/>
        </p:nvSpPr>
        <p:spPr>
          <a:xfrm>
            <a:off x="6118828" y="3384077"/>
            <a:ext cx="2280779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Wiki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Collaborative Resource Creation</a:t>
            </a:r>
          </a:p>
        </p:txBody>
      </p:sp>
      <p:pic>
        <p:nvPicPr>
          <p:cNvPr id="18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14" y="2091423"/>
            <a:ext cx="786314" cy="9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38" y="2171894"/>
            <a:ext cx="680552" cy="78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75" y="2128209"/>
            <a:ext cx="869084" cy="86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2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77BB01-2249-CE49-B250-6191D681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0"/>
            <a:ext cx="4092758" cy="2015836"/>
            <a:chOff x="-1" y="0"/>
            <a:chExt cx="4092758" cy="20158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3F514E-CB8C-454D-B04F-3AFFAD040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4092758" cy="2015836"/>
            </a:xfrm>
            <a:prstGeom prst="rect">
              <a:avLst/>
            </a:prstGeom>
          </p:spPr>
        </p:pic>
        <p:pic>
          <p:nvPicPr>
            <p:cNvPr id="5" name="Google Shape;125;p25">
              <a:extLst>
                <a:ext uri="{FF2B5EF4-FFF2-40B4-BE49-F238E27FC236}">
                  <a16:creationId xmlns:a16="http://schemas.microsoft.com/office/drawing/2014/main" id="{96CBAEC8-8038-DB48-B4F7-68E12E51611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4869" y="426542"/>
              <a:ext cx="1626668" cy="3718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Acquisition</a:t>
            </a:r>
          </a:p>
        </p:txBody>
      </p:sp>
    </p:spTree>
    <p:extLst>
      <p:ext uri="{BB962C8B-B14F-4D97-AF65-F5344CB8AC3E}">
        <p14:creationId xmlns:p14="http://schemas.microsoft.com/office/powerpoint/2010/main" val="400533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AD46863-E1AB-B649-8BC3-5AF74293D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915"/>
            <a:ext cx="9151483" cy="27045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4560E5-BB5D-AD4F-B8E3-2E39A0B6E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92" y="10904"/>
            <a:ext cx="4092758" cy="2015836"/>
            <a:chOff x="-1" y="0"/>
            <a:chExt cx="4092758" cy="20158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B57D04-2682-FB47-80EB-9AC8E7430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4092758" cy="2015836"/>
            </a:xfrm>
            <a:prstGeom prst="rect">
              <a:avLst/>
            </a:prstGeom>
          </p:spPr>
        </p:pic>
        <p:pic>
          <p:nvPicPr>
            <p:cNvPr id="4" name="Google Shape;125;p25">
              <a:extLst>
                <a:ext uri="{FF2B5EF4-FFF2-40B4-BE49-F238E27FC236}">
                  <a16:creationId xmlns:a16="http://schemas.microsoft.com/office/drawing/2014/main" id="{BC59C418-C9A5-2043-816C-8B68CEE856D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4869" y="426542"/>
              <a:ext cx="1626668" cy="3718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2ACC477-E99B-0C4A-978D-BB7F2AFDF8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5685" y="946815"/>
            <a:ext cx="6233921" cy="495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Awesome Acquisition Approaches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0A0DA2-64E1-4B49-A5F5-550C787BA8C6}"/>
              </a:ext>
            </a:extLst>
          </p:cNvPr>
          <p:cNvSpPr txBox="1"/>
          <p:nvPr/>
        </p:nvSpPr>
        <p:spPr>
          <a:xfrm>
            <a:off x="358141" y="3384077"/>
            <a:ext cx="2766060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Book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Collection of Web Pages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D326C0-C98E-3943-A66E-AD91600DFE5F}"/>
              </a:ext>
            </a:extLst>
          </p:cNvPr>
          <p:cNvSpPr txBox="1"/>
          <p:nvPr/>
        </p:nvSpPr>
        <p:spPr>
          <a:xfrm>
            <a:off x="3562425" y="3384077"/>
            <a:ext cx="2280779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Database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Structured Content Galleries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A5A8B8-6DBA-1748-BB86-EBD9E6E060BA}"/>
              </a:ext>
            </a:extLst>
          </p:cNvPr>
          <p:cNvSpPr txBox="1"/>
          <p:nvPr/>
        </p:nvSpPr>
        <p:spPr>
          <a:xfrm>
            <a:off x="6118828" y="3384077"/>
            <a:ext cx="2280779" cy="843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Files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Office Documents and Media</a:t>
            </a:r>
          </a:p>
        </p:txBody>
      </p:sp>
      <p:pic>
        <p:nvPicPr>
          <p:cNvPr id="17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66" y="2045439"/>
            <a:ext cx="767921" cy="9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38" y="2148901"/>
            <a:ext cx="680552" cy="78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48" y="2066131"/>
            <a:ext cx="721937" cy="86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2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77BB01-2249-CE49-B250-6191D681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0"/>
            <a:ext cx="4092758" cy="2015836"/>
            <a:chOff x="-1" y="0"/>
            <a:chExt cx="4092758" cy="20158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3F514E-CB8C-454D-B04F-3AFFAD040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4092758" cy="2015836"/>
            </a:xfrm>
            <a:prstGeom prst="rect">
              <a:avLst/>
            </a:prstGeom>
          </p:spPr>
        </p:pic>
        <p:pic>
          <p:nvPicPr>
            <p:cNvPr id="5" name="Google Shape;125;p25">
              <a:extLst>
                <a:ext uri="{FF2B5EF4-FFF2-40B4-BE49-F238E27FC236}">
                  <a16:creationId xmlns:a16="http://schemas.microsoft.com/office/drawing/2014/main" id="{96CBAEC8-8038-DB48-B4F7-68E12E51611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4869" y="426542"/>
              <a:ext cx="1626668" cy="3718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Student Feedback</a:t>
            </a:r>
          </a:p>
        </p:txBody>
      </p:sp>
    </p:spTree>
    <p:extLst>
      <p:ext uri="{BB962C8B-B14F-4D97-AF65-F5344CB8AC3E}">
        <p14:creationId xmlns:p14="http://schemas.microsoft.com/office/powerpoint/2010/main" val="4005333411"/>
      </p:ext>
    </p:extLst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8AF6774685C4CAF9ED3E3EFB0BD52" ma:contentTypeVersion="4" ma:contentTypeDescription="Create a new document." ma:contentTypeScope="" ma:versionID="cfc4f69be757b4e9029cf66868635e84">
  <xsd:schema xmlns:xsd="http://www.w3.org/2001/XMLSchema" xmlns:xs="http://www.w3.org/2001/XMLSchema" xmlns:p="http://schemas.microsoft.com/office/2006/metadata/properties" xmlns:ns3="0b6f51b1-9ad1-4ea1-b528-3d0e5f044693" targetNamespace="http://schemas.microsoft.com/office/2006/metadata/properties" ma:root="true" ma:fieldsID="587c2a00f778628dfb53e4d11ee09ba8" ns3:_="">
    <xsd:import namespace="0b6f51b1-9ad1-4ea1-b528-3d0e5f0446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51b1-9ad1-4ea1-b528-3d0e5f044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4A4DA5-B0F8-499B-B96D-9F80FA55D4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0CA356-9E5B-40EA-B186-56A4A1C7E6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51b1-9ad1-4ea1-b528-3d0e5f044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AC715B-086F-42B2-AD72-9896AE3DD7B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On-screen Show (16:9)</PresentationFormat>
  <Paragraphs>65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Marina</vt:lpstr>
      <vt:lpstr>Tools to use for effective online learning  and how to make the most of Moodle</vt:lpstr>
      <vt:lpstr>A Slice of Pie</vt:lpstr>
      <vt:lpstr>Communication</vt:lpstr>
      <vt:lpstr>Cool Communication Choices</vt:lpstr>
      <vt:lpstr>Collaboration</vt:lpstr>
      <vt:lpstr>Creative Collaboration Channels</vt:lpstr>
      <vt:lpstr>Acquisition</vt:lpstr>
      <vt:lpstr>Awesome Acquisition Approaches</vt:lpstr>
      <vt:lpstr>Student Feedback</vt:lpstr>
      <vt:lpstr>Facilitating Focused Feedback</vt:lpstr>
      <vt:lpstr>Formative Assessment</vt:lpstr>
      <vt:lpstr>Formative Activities / Assessment</vt:lpstr>
      <vt:lpstr>Summative Assessment</vt:lpstr>
      <vt:lpstr>Some Summative Assessment</vt:lpstr>
      <vt:lpstr>Access Guide Webpage</vt:lpstr>
      <vt:lpstr>Gavin Henrick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Henrick</dc:creator>
  <cp:lastModifiedBy>Gavin Henrick</cp:lastModifiedBy>
  <cp:revision>6</cp:revision>
  <dcterms:modified xsi:type="dcterms:W3CDTF">2020-06-20T07:32:00Z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0x0101004A88AF6774685C4CAF9ED3E3EFB0BD52</vt:lpwstr>
  </property>
</Properties>
</file>